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9" r:id="rId1"/>
  </p:sldMasterIdLst>
  <p:notesMasterIdLst>
    <p:notesMasterId r:id="rId16"/>
  </p:notesMasterIdLst>
  <p:sldIdLst>
    <p:sldId id="257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5" r:id="rId13"/>
    <p:sldId id="336" r:id="rId14"/>
    <p:sldId id="33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</p:showPr>
  <p:clrMru>
    <a:srgbClr val="FF0033"/>
    <a:srgbClr val="11097F"/>
    <a:srgbClr val="006600"/>
    <a:srgbClr val="18480B"/>
    <a:srgbClr val="5B5B5B"/>
    <a:srgbClr val="4D4D4D"/>
    <a:srgbClr val="663333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510" autoAdjust="0"/>
    <p:restoredTop sz="90929"/>
  </p:normalViewPr>
  <p:slideViewPr>
    <p:cSldViewPr>
      <p:cViewPr varScale="1">
        <p:scale>
          <a:sx n="74" d="100"/>
          <a:sy n="74" d="100"/>
        </p:scale>
        <p:origin x="-8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fld id="{DA5EDEDC-FA47-40EA-B030-34F95E189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53B077-2018-4442-8C81-8011CDB6CDB8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Video Collaboration Workshop</a:t>
            </a:r>
          </a:p>
          <a:p>
            <a:pPr>
              <a:defRPr/>
            </a:pPr>
            <a:r>
              <a:rPr lang="en-US"/>
              <a:t>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0FDD3-EE7B-4CBF-B613-3103650F6F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7166"/>
            <a:ext cx="7772400" cy="78581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214422"/>
            <a:ext cx="7772400" cy="48815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Video Collaboration Workshop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9D2A1-7B71-405F-A136-EE95EA37E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Video Collaboration Workshop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28424-7173-484D-BC4D-6CA6C543B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7166"/>
            <a:ext cx="7772400" cy="78581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214422"/>
            <a:ext cx="7772400" cy="4881578"/>
          </a:xfrm>
        </p:spPr>
        <p:txBody>
          <a:bodyPr/>
          <a:lstStyle/>
          <a:p>
            <a:pPr lvl="0"/>
            <a:endParaRPr lang="en-AU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Video Collaboration Workshop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CA245-DCC2-4366-8F95-8347859E2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7166"/>
            <a:ext cx="7772400" cy="78581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4422"/>
            <a:ext cx="7772400" cy="48815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August 2008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Video Collaboration Workshop 2008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EFD0-1DBD-4BC9-97F2-003F57D792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Video Collaboration Workshop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9A88F-6225-4F39-A3EB-DA5C957B5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7166"/>
            <a:ext cx="7772400" cy="78581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4422"/>
            <a:ext cx="3810000" cy="48815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3810000" cy="48815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2008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Video Collaboration Workshop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5A522-0284-4629-A727-D9852A20D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2008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Video Collaboration Workshop 2008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25AFA-5C25-48FB-8CC5-65E40CA9D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7166"/>
            <a:ext cx="7772400" cy="78581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2008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Video Collaboration Workshop 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82EC7-2247-4772-9FC1-D8FBA884A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2008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Video Collaboration Workshop 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EC5C4-1FAF-4696-B4D1-9C8FE2FC9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2008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Video Collaboration Workshop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1CC55-B982-497C-B175-A99AA00F4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2008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Video Collaboration Workshop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2189D-B762-4D16-898C-A6DB6D692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August 2008</a:t>
            </a:r>
            <a:endParaRPr lang="en-AU"/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Video Collaboration Workshop</a:t>
            </a:r>
          </a:p>
          <a:p>
            <a:pPr>
              <a:defRPr/>
            </a:pPr>
            <a:r>
              <a:rPr lang="en-US"/>
              <a:t>2008</a:t>
            </a:r>
          </a:p>
        </p:txBody>
      </p:sp>
      <p:sp>
        <p:nvSpPr>
          <p:cNvPr id="2508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70134AB1-7A21-486C-A575-AC1D9AA38C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7" descr="ARCS Logo_CMYK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620000" y="0"/>
            <a:ext cx="152400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+mj-lt"/>
          <a:ea typeface="+mj-ea"/>
          <a:cs typeface="Osaka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Osaka" pitchFamily="28" charset="-128"/>
          <a:cs typeface="Osaka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Osaka" pitchFamily="28" charset="-128"/>
          <a:cs typeface="Osaka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Osaka" pitchFamily="28" charset="-128"/>
          <a:cs typeface="Osaka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Osaka" pitchFamily="28" charset="-128"/>
          <a:cs typeface="Osaka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11097F"/>
          </a:solidFill>
          <a:latin typeface="+mn-lt"/>
          <a:ea typeface="+mn-ea"/>
          <a:cs typeface="Osak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Osak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Osak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Osak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Osak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2057400"/>
          </a:xfrm>
        </p:spPr>
        <p:txBody>
          <a:bodyPr/>
          <a:lstStyle/>
          <a:p>
            <a:pPr eaLnBrk="1" hangingPunct="1"/>
            <a:r>
              <a:rPr lang="en-AU" smtClean="0"/>
              <a:t>Shared Applications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214813"/>
            <a:ext cx="8001000" cy="585787"/>
          </a:xfrm>
        </p:spPr>
        <p:txBody>
          <a:bodyPr/>
          <a:lstStyle/>
          <a:p>
            <a:pPr eaLnBrk="1" hangingPunct="1"/>
            <a:r>
              <a:rPr lang="en-US" sz="1800" smtClean="0"/>
              <a:t>Jason Bell </a:t>
            </a:r>
            <a:r>
              <a:rPr lang="en-US" sz="1400" smtClean="0">
                <a:solidFill>
                  <a:srgbClr val="FF0000"/>
                </a:solidFill>
              </a:rPr>
              <a:t>(</a:t>
            </a:r>
            <a:r>
              <a:rPr lang="en-AU" sz="1400" smtClean="0">
                <a:solidFill>
                  <a:srgbClr val="FF0000"/>
                </a:solidFill>
              </a:rPr>
              <a:t>jason.bell@arcs.org.au</a:t>
            </a:r>
            <a:r>
              <a:rPr lang="en-US" sz="1400" smtClean="0">
                <a:solidFill>
                  <a:srgbClr val="FF0000"/>
                </a:solidFill>
              </a:rPr>
              <a:t>)</a:t>
            </a:r>
          </a:p>
          <a:p>
            <a:pPr eaLnBrk="1" hangingPunct="1"/>
            <a:r>
              <a:rPr lang="en-AU" sz="1800" smtClean="0"/>
              <a:t>Lev Lafayette </a:t>
            </a:r>
            <a:r>
              <a:rPr lang="en-AU" sz="1400" smtClean="0">
                <a:solidFill>
                  <a:srgbClr val="FF0000"/>
                </a:solidFill>
              </a:rPr>
              <a:t>(lev.lafayette@arcs.org.au)</a:t>
            </a:r>
          </a:p>
          <a:p>
            <a:pPr eaLnBrk="1" hangingPunct="1"/>
            <a:r>
              <a:rPr lang="en-AU" sz="1800" smtClean="0"/>
              <a:t>Padric McGee </a:t>
            </a:r>
            <a:r>
              <a:rPr lang="en-AU" sz="1400" smtClean="0">
                <a:solidFill>
                  <a:srgbClr val="FF0000"/>
                </a:solidFill>
              </a:rPr>
              <a:t>(padric.mcgee@arcs.org.au)</a:t>
            </a:r>
          </a:p>
          <a:p>
            <a:pPr eaLnBrk="1" hangingPunct="1"/>
            <a:r>
              <a:rPr lang="en-AU" sz="1800" smtClean="0"/>
              <a:t>Ashley Wright </a:t>
            </a:r>
            <a:r>
              <a:rPr lang="en-AU" sz="1400" smtClean="0">
                <a:solidFill>
                  <a:srgbClr val="FF0000"/>
                </a:solidFill>
              </a:rPr>
              <a:t>(ashley.wright@arcs.org.au) </a:t>
            </a:r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2000" smtClean="0"/>
          </a:p>
        </p:txBody>
      </p:sp>
      <p:pic>
        <p:nvPicPr>
          <p:cNvPr id="14340" name="Picture 8" descr="ARCS LogoTag_CMY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04800"/>
            <a:ext cx="3962400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9" descr="NCRIS_Initiative_inlin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50" y="5715000"/>
            <a:ext cx="358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 Box 12"/>
          <p:cNvSpPr txBox="1">
            <a:spLocks noChangeArrowheads="1"/>
          </p:cNvSpPr>
          <p:nvPr/>
        </p:nvSpPr>
        <p:spPr bwMode="auto">
          <a:xfrm>
            <a:off x="500063" y="5929313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11097F"/>
                </a:solidFill>
              </a:rPr>
              <a:t>Supported by: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85800" y="357188"/>
            <a:ext cx="7772400" cy="785812"/>
          </a:xfrm>
        </p:spPr>
        <p:txBody>
          <a:bodyPr/>
          <a:lstStyle/>
          <a:p>
            <a:r>
              <a:rPr lang="en-AU" smtClean="0"/>
              <a:t>Shared Rasmol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5800" y="1214438"/>
            <a:ext cx="5243513" cy="48815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sz="2400" smtClean="0"/>
              <a:t>RasMol is a widely used program for molecular graphics visualisation</a:t>
            </a:r>
          </a:p>
          <a:p>
            <a:pPr>
              <a:lnSpc>
                <a:spcPct val="80000"/>
              </a:lnSpc>
            </a:pPr>
            <a:endParaRPr lang="en-AU" sz="1000" smtClean="0"/>
          </a:p>
          <a:p>
            <a:pPr>
              <a:lnSpc>
                <a:spcPct val="80000"/>
              </a:lnSpc>
            </a:pPr>
            <a:r>
              <a:rPr lang="en-AU" sz="2400" smtClean="0"/>
              <a:t>Thomas Uram of Argonne National Laboratory created a Shared Application version of Rasmol version 2.7.1.1 for use in the Access Grid</a:t>
            </a:r>
          </a:p>
          <a:p>
            <a:pPr>
              <a:lnSpc>
                <a:spcPct val="80000"/>
              </a:lnSpc>
            </a:pPr>
            <a:endParaRPr lang="en-AU" sz="1000" smtClean="0"/>
          </a:p>
          <a:p>
            <a:pPr>
              <a:lnSpc>
                <a:spcPct val="80000"/>
              </a:lnSpc>
            </a:pPr>
            <a:r>
              <a:rPr lang="en-AU" sz="2400" smtClean="0"/>
              <a:t>Some enhancements have been implemented at University of Queensland Vislab by Stephane Bidet</a:t>
            </a:r>
          </a:p>
          <a:p>
            <a:pPr>
              <a:lnSpc>
                <a:spcPct val="80000"/>
              </a:lnSpc>
            </a:pPr>
            <a:endParaRPr lang="en-AU" sz="1000" smtClean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r>
              <a:rPr lang="en-AU" sz="2000" smtClean="0">
                <a:solidFill>
                  <a:srgbClr val="FF3300"/>
                </a:solidFill>
              </a:rPr>
              <a:t>http://www.vislab.uq.edu.au/research/accessgrid/software/rasmol/</a:t>
            </a:r>
          </a:p>
          <a:p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2008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Video Collaboration Workshop 2008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395B8-592F-4395-90F6-DC324B0A45B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2355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75" y="1928813"/>
            <a:ext cx="3048000" cy="324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357188"/>
            <a:ext cx="7772400" cy="785812"/>
          </a:xfrm>
        </p:spPr>
        <p:txBody>
          <a:bodyPr/>
          <a:lstStyle/>
          <a:p>
            <a:r>
              <a:rPr lang="en-AU" smtClean="0"/>
              <a:t>ParaView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214438"/>
            <a:ext cx="7772400" cy="4881562"/>
          </a:xfrm>
        </p:spPr>
        <p:txBody>
          <a:bodyPr/>
          <a:lstStyle/>
          <a:p>
            <a:r>
              <a:rPr lang="en-AU" sz="2400" smtClean="0"/>
              <a:t>Thomas Uram of Argonne National Laboratory created a Shared Application version of ParaView</a:t>
            </a:r>
          </a:p>
          <a:p>
            <a:r>
              <a:rPr lang="en-AU" sz="2400" smtClean="0"/>
              <a:t>ParaView is a widely used visualization application</a:t>
            </a:r>
          </a:p>
          <a:p>
            <a:pPr lvl="1"/>
            <a:r>
              <a:rPr lang="en-AU" sz="2000" smtClean="0"/>
              <a:t>Cluster-based rendering</a:t>
            </a:r>
          </a:p>
          <a:p>
            <a:pPr lvl="1"/>
            <a:r>
              <a:rPr lang="en-AU" sz="2000" smtClean="0"/>
              <a:t>Remote data server</a:t>
            </a:r>
          </a:p>
          <a:p>
            <a:pPr lvl="1"/>
            <a:endParaRPr lang="en-AU" sz="1000" smtClean="0"/>
          </a:p>
          <a:p>
            <a:r>
              <a:rPr lang="en-AU" sz="2400" smtClean="0"/>
              <a:t>As visualization workflows often involve visualization experts and domain science experts, there’s a strong use case for shared visualization</a:t>
            </a:r>
          </a:p>
          <a:p>
            <a:endParaRPr lang="en-AU" sz="1000" smtClean="0"/>
          </a:p>
          <a:p>
            <a:r>
              <a:rPr lang="en-AU" sz="2400" smtClean="0"/>
              <a:t>Contains a Venue Client Plug-in</a:t>
            </a:r>
          </a:p>
          <a:p>
            <a:endParaRPr lang="en-AU" sz="1000" smtClean="0"/>
          </a:p>
          <a:p>
            <a:r>
              <a:rPr lang="en-AU" sz="2400" smtClean="0"/>
              <a:t>Uses VPMedia to stream visualization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2008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Video Collaboration Workshop 2008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BABEAC-4F63-4C49-8706-B0065CA18B6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85800" y="357188"/>
            <a:ext cx="7772400" cy="785812"/>
          </a:xfrm>
        </p:spPr>
        <p:txBody>
          <a:bodyPr/>
          <a:lstStyle/>
          <a:p>
            <a:r>
              <a:rPr lang="en-AU" smtClean="0"/>
              <a:t>ParaView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2008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Video Collaboration Workshop 2008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B086A-F476-4712-8A2D-7A7743E17F8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256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1214438"/>
            <a:ext cx="6696075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929586" y="1214423"/>
            <a:ext cx="646331" cy="500066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eaLnBrk="0" hangingPunct="0">
              <a:defRPr/>
            </a:pPr>
            <a:r>
              <a:rPr lang="en-AU" sz="1500" dirty="0">
                <a:latin typeface="Arial" charset="0"/>
                <a:ea typeface="ＭＳ Ｐゴシック" pitchFamily="28" charset="-128"/>
              </a:rPr>
              <a:t>Image taken from “</a:t>
            </a:r>
            <a:r>
              <a:rPr lang="en-AU" sz="1500" i="1" dirty="0">
                <a:latin typeface="Arial" charset="0"/>
                <a:ea typeface="ＭＳ Ｐゴシック" pitchFamily="28" charset="-128"/>
              </a:rPr>
              <a:t>Collaborative Visualization with </a:t>
            </a:r>
            <a:r>
              <a:rPr lang="en-AU" sz="1500" i="1" dirty="0" err="1">
                <a:latin typeface="Arial" charset="0"/>
                <a:ea typeface="ＭＳ Ｐゴシック" pitchFamily="28" charset="-128"/>
              </a:rPr>
              <a:t>ParaView</a:t>
            </a:r>
            <a:r>
              <a:rPr lang="en-AU" sz="1500" i="1" dirty="0">
                <a:latin typeface="Arial" charset="0"/>
                <a:ea typeface="ＭＳ Ｐゴシック" pitchFamily="28" charset="-128"/>
              </a:rPr>
              <a:t>” </a:t>
            </a:r>
            <a:r>
              <a:rPr lang="en-AU" sz="1500" dirty="0">
                <a:latin typeface="Arial" charset="0"/>
                <a:ea typeface="ＭＳ Ｐゴシック" pitchFamily="28" charset="-128"/>
              </a:rPr>
              <a:t>Presentation, Tom Uram, AG-Retreat, 2008. </a:t>
            </a:r>
            <a:endParaRPr lang="en-AU" sz="1500" dirty="0">
              <a:latin typeface="Arial" charset="0"/>
              <a:ea typeface="ＭＳ Ｐゴシック" pitchFamily="2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85800" y="357188"/>
            <a:ext cx="7772400" cy="785812"/>
          </a:xfrm>
        </p:spPr>
        <p:txBody>
          <a:bodyPr/>
          <a:lstStyle/>
          <a:p>
            <a:r>
              <a:rPr lang="en-AU" smtClean="0"/>
              <a:t>Acknowledgements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685800" y="1214438"/>
            <a:ext cx="7772400" cy="4881562"/>
          </a:xfrm>
        </p:spPr>
        <p:txBody>
          <a:bodyPr/>
          <a:lstStyle/>
          <a:p>
            <a:endParaRPr lang="en-AU" smtClean="0"/>
          </a:p>
          <a:p>
            <a:r>
              <a:rPr lang="en-AU" smtClean="0"/>
              <a:t>Doug Kosovic and Chris Willing (UQ) for previous work on presentation material</a:t>
            </a:r>
          </a:p>
          <a:p>
            <a:endParaRPr lang="en-AU" smtClean="0"/>
          </a:p>
          <a:p>
            <a:endParaRPr lang="en-AU" smtClean="0"/>
          </a:p>
          <a:p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2008</a:t>
            </a:r>
            <a:endParaRPr lang="en-A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Video Collaboration Workshop 2008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DF059-6EEF-4AED-BC27-3479EA8DA19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685800" y="357188"/>
            <a:ext cx="7772400" cy="5738812"/>
          </a:xfrm>
        </p:spPr>
        <p:txBody>
          <a:bodyPr anchor="ctr"/>
          <a:lstStyle/>
          <a:p>
            <a:pPr algn="ctr">
              <a:buFontTx/>
              <a:buNone/>
            </a:pPr>
            <a:r>
              <a:rPr lang="en-AU" sz="8800" smtClean="0"/>
              <a:t>Questions???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2008</a:t>
            </a:r>
            <a:endParaRPr lang="en-A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Video Collaboration Workshop 2008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38E8F-E526-41A8-B059-6056B2C3E37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357188"/>
            <a:ext cx="7772400" cy="785812"/>
          </a:xfrm>
        </p:spPr>
        <p:txBody>
          <a:bodyPr/>
          <a:lstStyle/>
          <a:p>
            <a:pPr eaLnBrk="1" hangingPunct="1"/>
            <a:r>
              <a:rPr lang="en-AU" smtClean="0"/>
              <a:t>Session Details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214438"/>
            <a:ext cx="7772400" cy="4881562"/>
          </a:xfrm>
        </p:spPr>
        <p:txBody>
          <a:bodyPr/>
          <a:lstStyle/>
          <a:p>
            <a:r>
              <a:rPr lang="en-AU" smtClean="0"/>
              <a:t>Shared Presentation</a:t>
            </a:r>
          </a:p>
          <a:p>
            <a:r>
              <a:rPr lang="en-AU" smtClean="0"/>
              <a:t>Shared Browser</a:t>
            </a:r>
          </a:p>
          <a:p>
            <a:r>
              <a:rPr lang="en-AU" smtClean="0"/>
              <a:t>VenueVNC</a:t>
            </a:r>
          </a:p>
          <a:p>
            <a:r>
              <a:rPr lang="en-AU" smtClean="0"/>
              <a:t>TigerBoard</a:t>
            </a:r>
          </a:p>
          <a:p>
            <a:r>
              <a:rPr lang="en-AU" smtClean="0"/>
              <a:t>Shared Desktop</a:t>
            </a:r>
          </a:p>
          <a:p>
            <a:r>
              <a:rPr lang="en-AU" smtClean="0"/>
              <a:t>Shared Themo</a:t>
            </a:r>
          </a:p>
          <a:p>
            <a:r>
              <a:rPr lang="en-AU" smtClean="0"/>
              <a:t>Shared Rasmol</a:t>
            </a:r>
          </a:p>
          <a:p>
            <a:r>
              <a:rPr lang="en-AU" smtClean="0"/>
              <a:t>ParaView</a:t>
            </a:r>
          </a:p>
          <a:p>
            <a:pPr eaLnBrk="1" hangingPunct="1"/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Video Collaboration Workshop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A9A24F-D6F3-4A51-9706-2D6EA311738E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357188"/>
            <a:ext cx="7772400" cy="785812"/>
          </a:xfrm>
        </p:spPr>
        <p:txBody>
          <a:bodyPr/>
          <a:lstStyle/>
          <a:p>
            <a:pPr eaLnBrk="1" hangingPunct="1"/>
            <a:r>
              <a:rPr lang="en-AU" smtClean="0"/>
              <a:t>Shared Presentation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214438"/>
            <a:ext cx="7772400" cy="4881562"/>
          </a:xfrm>
        </p:spPr>
        <p:txBody>
          <a:bodyPr/>
          <a:lstStyle/>
          <a:p>
            <a:r>
              <a:rPr lang="en-AU" smtClean="0"/>
              <a:t>How to start a Shared Presentation</a:t>
            </a:r>
          </a:p>
          <a:p>
            <a:r>
              <a:rPr lang="en-AU" smtClean="0"/>
              <a:t>Uploading data</a:t>
            </a:r>
          </a:p>
          <a:p>
            <a:r>
              <a:rPr lang="en-AU" smtClean="0"/>
              <a:t>Taking control</a:t>
            </a:r>
          </a:p>
          <a:p>
            <a:r>
              <a:rPr lang="en-AU" smtClean="0"/>
              <a:t>Known issues</a:t>
            </a:r>
          </a:p>
          <a:p>
            <a:pPr lvl="1"/>
            <a:r>
              <a:rPr lang="en-AU" smtClean="0"/>
              <a:t>Avoid using Slide Transitions</a:t>
            </a:r>
          </a:p>
          <a:p>
            <a:pPr lvl="1"/>
            <a:r>
              <a:rPr lang="en-AU" smtClean="0"/>
              <a:t>Slides not staying in Sync </a:t>
            </a:r>
          </a:p>
          <a:p>
            <a:pPr lvl="2"/>
            <a:r>
              <a:rPr lang="en-AU" smtClean="0"/>
              <a:t>Forced to load to a particular slide number</a:t>
            </a:r>
          </a:p>
          <a:p>
            <a:pPr lvl="2"/>
            <a:r>
              <a:rPr lang="en-AU" smtClean="0"/>
              <a:t>Use the “Sync” option</a:t>
            </a:r>
          </a:p>
          <a:p>
            <a:pPr eaLnBrk="1" hangingPunct="1"/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Video Collaboration Workshop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00D419-8CFB-49EE-B3F2-3E5BC11B13D4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0" y="357188"/>
            <a:ext cx="9144000" cy="785812"/>
          </a:xfrm>
        </p:spPr>
        <p:txBody>
          <a:bodyPr/>
          <a:lstStyle/>
          <a:p>
            <a:r>
              <a:rPr lang="en-AU" smtClean="0"/>
              <a:t>Shared Presentation (Hands on)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5800" y="1214438"/>
            <a:ext cx="7772400" cy="4881562"/>
          </a:xfrm>
        </p:spPr>
        <p:txBody>
          <a:bodyPr/>
          <a:lstStyle/>
          <a:p>
            <a:endParaRPr lang="en-AU" smtClean="0"/>
          </a:p>
          <a:p>
            <a:r>
              <a:rPr lang="en-AU" smtClean="0"/>
              <a:t>Create a Shared Presentation</a:t>
            </a:r>
          </a:p>
          <a:p>
            <a:endParaRPr lang="en-AU" sz="1000" smtClean="0"/>
          </a:p>
          <a:p>
            <a:r>
              <a:rPr lang="en-AU" smtClean="0"/>
              <a:t>Rename Shared App</a:t>
            </a:r>
          </a:p>
          <a:p>
            <a:endParaRPr lang="en-AU" sz="1000" smtClean="0"/>
          </a:p>
          <a:p>
            <a:r>
              <a:rPr lang="en-AU" smtClean="0"/>
              <a:t>Take Control as Master</a:t>
            </a:r>
          </a:p>
          <a:p>
            <a:endParaRPr lang="en-AU" sz="1000" smtClean="0"/>
          </a:p>
          <a:p>
            <a:r>
              <a:rPr lang="en-AU" smtClean="0"/>
              <a:t>Change slides</a:t>
            </a:r>
          </a:p>
          <a:p>
            <a:endParaRPr lang="en-AU" sz="1000" smtClean="0"/>
          </a:p>
          <a:p>
            <a:r>
              <a:rPr lang="en-AU" smtClean="0"/>
              <a:t>Change presentations</a:t>
            </a:r>
          </a:p>
          <a:p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2008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Video Collaboration Workshop 2008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ABB50-828D-40D8-9014-3B043AEF73F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5800" y="357188"/>
            <a:ext cx="7772400" cy="785812"/>
          </a:xfrm>
        </p:spPr>
        <p:txBody>
          <a:bodyPr/>
          <a:lstStyle/>
          <a:p>
            <a:r>
              <a:rPr lang="en-AU" smtClean="0"/>
              <a:t>Shared Browser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214438"/>
            <a:ext cx="7772400" cy="4881562"/>
          </a:xfrm>
        </p:spPr>
        <p:txBody>
          <a:bodyPr/>
          <a:lstStyle/>
          <a:p>
            <a:r>
              <a:rPr lang="en-AU" smtClean="0"/>
              <a:t>How to start a Shared Browser</a:t>
            </a:r>
          </a:p>
          <a:p>
            <a:endParaRPr lang="en-AU" sz="1000" smtClean="0"/>
          </a:p>
          <a:p>
            <a:r>
              <a:rPr lang="en-AU" smtClean="0"/>
              <a:t>Changing web-pages</a:t>
            </a:r>
          </a:p>
          <a:p>
            <a:endParaRPr lang="en-AU" sz="1000" smtClean="0"/>
          </a:p>
          <a:p>
            <a:r>
              <a:rPr lang="en-AU" smtClean="0"/>
              <a:t>Known issues:</a:t>
            </a:r>
          </a:p>
          <a:p>
            <a:pPr lvl="1"/>
            <a:r>
              <a:rPr lang="en-AU" smtClean="0"/>
              <a:t>If you scroll down a web page, others don’t see the scrolling</a:t>
            </a:r>
          </a:p>
          <a:p>
            <a:pPr lvl="1"/>
            <a:r>
              <a:rPr lang="en-AU" smtClean="0"/>
              <a:t>Text highlighting doesn’t work</a:t>
            </a:r>
          </a:p>
          <a:p>
            <a:pPr lvl="1"/>
            <a:r>
              <a:rPr lang="en-AU" smtClean="0"/>
              <a:t>Mouse pointer isn’t shown</a:t>
            </a:r>
          </a:p>
          <a:p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2008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Video Collaboration Workshop 2008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BF08A-4A53-4FF9-B44F-5C08FA7C459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357188"/>
            <a:ext cx="7772400" cy="785812"/>
          </a:xfrm>
        </p:spPr>
        <p:txBody>
          <a:bodyPr/>
          <a:lstStyle/>
          <a:p>
            <a:r>
              <a:rPr lang="en-AU" smtClean="0"/>
              <a:t>VenueVNC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214438"/>
            <a:ext cx="7772400" cy="4881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mtClean="0"/>
              <a:t>What you see, is what everyone else sees!</a:t>
            </a:r>
          </a:p>
          <a:p>
            <a:pPr>
              <a:lnSpc>
                <a:spcPct val="90000"/>
              </a:lnSpc>
            </a:pPr>
            <a:endParaRPr lang="en-AU" sz="1000" smtClean="0"/>
          </a:p>
          <a:p>
            <a:pPr>
              <a:lnSpc>
                <a:spcPct val="90000"/>
              </a:lnSpc>
            </a:pPr>
            <a:r>
              <a:rPr lang="en-AU" smtClean="0"/>
              <a:t>Known issues:</a:t>
            </a:r>
          </a:p>
          <a:p>
            <a:pPr lvl="1">
              <a:lnSpc>
                <a:spcPct val="90000"/>
              </a:lnSpc>
            </a:pPr>
            <a:r>
              <a:rPr lang="en-AU" sz="2200" smtClean="0"/>
              <a:t>More than 5-7 connections, things start to slow down</a:t>
            </a:r>
          </a:p>
          <a:p>
            <a:pPr lvl="1">
              <a:lnSpc>
                <a:spcPct val="90000"/>
              </a:lnSpc>
            </a:pPr>
            <a:r>
              <a:rPr lang="en-AU" sz="2200" smtClean="0"/>
              <a:t>Firewall limits use at many institutions</a:t>
            </a:r>
          </a:p>
          <a:p>
            <a:pPr lvl="1">
              <a:lnSpc>
                <a:spcPct val="90000"/>
              </a:lnSpc>
            </a:pPr>
            <a:endParaRPr lang="en-AU" sz="1000" smtClean="0"/>
          </a:p>
          <a:p>
            <a:pPr>
              <a:lnSpc>
                <a:spcPct val="90000"/>
              </a:lnSpc>
            </a:pPr>
            <a:r>
              <a:rPr lang="en-AU" smtClean="0"/>
              <a:t>Supposedly, TightVNC runs better than RealVNC for multiple connections</a:t>
            </a:r>
          </a:p>
          <a:p>
            <a:pPr>
              <a:lnSpc>
                <a:spcPct val="90000"/>
              </a:lnSpc>
            </a:pPr>
            <a:endParaRPr lang="en-AU" sz="1000" smtClean="0"/>
          </a:p>
          <a:p>
            <a:pPr>
              <a:lnSpc>
                <a:spcPct val="90000"/>
              </a:lnSpc>
            </a:pPr>
            <a:r>
              <a:rPr lang="en-AU" smtClean="0"/>
              <a:t>Would like to investigate the use of a VNC Reflector</a:t>
            </a:r>
          </a:p>
          <a:p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2008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Video Collaboration Workshop 2008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B3D79-CB54-4999-AE6C-8AE5067F38D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357188"/>
            <a:ext cx="7772400" cy="785812"/>
          </a:xfrm>
        </p:spPr>
        <p:txBody>
          <a:bodyPr/>
          <a:lstStyle/>
          <a:p>
            <a:r>
              <a:rPr lang="en-AU" smtClean="0"/>
              <a:t>AGTigerboard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85800" y="1214438"/>
            <a:ext cx="7772400" cy="4881562"/>
          </a:xfrm>
        </p:spPr>
        <p:txBody>
          <a:bodyPr/>
          <a:lstStyle/>
          <a:p>
            <a:r>
              <a:rPr lang="en-AU" smtClean="0"/>
              <a:t>Features:</a:t>
            </a:r>
          </a:p>
          <a:p>
            <a:pPr lvl="1"/>
            <a:r>
              <a:rPr lang="en-AU" sz="2000" smtClean="0"/>
              <a:t>Can be used as an AG Shared App, or stand alone</a:t>
            </a:r>
          </a:p>
          <a:p>
            <a:pPr lvl="1"/>
            <a:r>
              <a:rPr lang="en-AU" sz="2000" smtClean="0"/>
              <a:t>Can use to show PowerPoint presentations</a:t>
            </a:r>
          </a:p>
          <a:p>
            <a:pPr lvl="1"/>
            <a:r>
              <a:rPr lang="en-AU" sz="2000" smtClean="0"/>
              <a:t>Allows the drawing on presentations and has a built in pointer</a:t>
            </a:r>
          </a:p>
          <a:p>
            <a:pPr lvl="1"/>
            <a:r>
              <a:rPr lang="en-AU" sz="2000" smtClean="0"/>
              <a:t>Allows you to take screen shots and upload the image</a:t>
            </a:r>
          </a:p>
          <a:p>
            <a:endParaRPr lang="en-AU" sz="1000" smtClean="0"/>
          </a:p>
          <a:p>
            <a:r>
              <a:rPr lang="en-AU" smtClean="0"/>
              <a:t>Comes with the all in one (Windows) installer</a:t>
            </a:r>
          </a:p>
          <a:p>
            <a:endParaRPr lang="en-AU" sz="1000" smtClean="0"/>
          </a:p>
          <a:p>
            <a:r>
              <a:rPr lang="en-AU" smtClean="0"/>
              <a:t>Project listing - </a:t>
            </a:r>
            <a:r>
              <a:rPr lang="en-AU" sz="2000" smtClean="0">
                <a:solidFill>
                  <a:srgbClr val="FF0033"/>
                </a:solidFill>
              </a:rPr>
              <a:t>http://www.accessgrid.org/project/TigerboarAG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2008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Video Collaboration Workshop 2008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5C8D-E763-41E9-BADA-91FE8760C36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357188"/>
            <a:ext cx="7772400" cy="785812"/>
          </a:xfrm>
        </p:spPr>
        <p:txBody>
          <a:bodyPr/>
          <a:lstStyle/>
          <a:p>
            <a:r>
              <a:rPr lang="en-AU" smtClean="0"/>
              <a:t>Shared Desktop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214438"/>
            <a:ext cx="7772400" cy="4881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z="2800" dirty="0" smtClean="0"/>
              <a:t>Software developed by Todd Zimmerman of Simon Fraser University, as part of the </a:t>
            </a:r>
            <a:r>
              <a:rPr lang="en-AU" sz="2800" dirty="0" err="1" smtClean="0"/>
              <a:t>WestGrid</a:t>
            </a:r>
            <a:r>
              <a:rPr lang="en-AU" sz="2800" dirty="0" smtClean="0"/>
              <a:t> computing project (</a:t>
            </a:r>
            <a:r>
              <a:rPr lang="en-AU" sz="2800" dirty="0" smtClean="0">
                <a:solidFill>
                  <a:srgbClr val="FF0033"/>
                </a:solidFill>
              </a:rPr>
              <a:t>www.westgrid.ca</a:t>
            </a:r>
            <a:r>
              <a:rPr lang="en-AU" sz="2800" dirty="0" smtClean="0"/>
              <a:t>)</a:t>
            </a:r>
          </a:p>
          <a:p>
            <a:pPr>
              <a:lnSpc>
                <a:spcPct val="90000"/>
              </a:lnSpc>
            </a:pPr>
            <a:endParaRPr lang="en-AU" sz="1000" dirty="0" smtClean="0"/>
          </a:p>
          <a:p>
            <a:pPr>
              <a:lnSpc>
                <a:spcPct val="90000"/>
              </a:lnSpc>
            </a:pPr>
            <a:r>
              <a:rPr lang="en-AU" sz="2800" dirty="0" smtClean="0"/>
              <a:t>The </a:t>
            </a:r>
            <a:r>
              <a:rPr lang="en-AU" sz="2800" dirty="0" err="1" smtClean="0"/>
              <a:t>SharedDesktop</a:t>
            </a:r>
            <a:r>
              <a:rPr lang="en-AU" sz="2800" dirty="0" smtClean="0"/>
              <a:t> Access Grid shared application listens for other </a:t>
            </a:r>
            <a:r>
              <a:rPr lang="en-AU" sz="2800" dirty="0" err="1" smtClean="0"/>
              <a:t>SharedDesktop</a:t>
            </a:r>
            <a:r>
              <a:rPr lang="en-AU" sz="2800" dirty="0" smtClean="0"/>
              <a:t> users to share their desktop via VNC - then offers them to the user</a:t>
            </a:r>
          </a:p>
          <a:p>
            <a:pPr>
              <a:lnSpc>
                <a:spcPct val="90000"/>
              </a:lnSpc>
            </a:pPr>
            <a:endParaRPr lang="en-AU" sz="1000" dirty="0" smtClean="0"/>
          </a:p>
          <a:p>
            <a:pPr>
              <a:lnSpc>
                <a:spcPct val="90000"/>
              </a:lnSpc>
            </a:pPr>
            <a:r>
              <a:rPr lang="en-AU" sz="2000" dirty="0" smtClean="0">
                <a:solidFill>
                  <a:srgbClr val="FF0033"/>
                </a:solidFill>
              </a:rPr>
              <a:t>http://www.accessgrid.org/project/shareddesktop</a:t>
            </a:r>
          </a:p>
          <a:p>
            <a:pPr>
              <a:lnSpc>
                <a:spcPct val="90000"/>
              </a:lnSpc>
            </a:pPr>
            <a:endParaRPr lang="en-AU" sz="1000" dirty="0" smtClean="0">
              <a:solidFill>
                <a:srgbClr val="FF0033"/>
              </a:solidFill>
            </a:endParaRPr>
          </a:p>
          <a:p>
            <a:pPr>
              <a:lnSpc>
                <a:spcPct val="90000"/>
              </a:lnSpc>
            </a:pPr>
            <a:r>
              <a:rPr lang="en-AU" sz="2000" dirty="0" smtClean="0">
                <a:solidFill>
                  <a:srgbClr val="FF0033"/>
                </a:solidFill>
              </a:rPr>
              <a:t>http://old.westgrid.ca/collabvis/research/projects/ace/shareddesktop.php</a:t>
            </a:r>
          </a:p>
          <a:p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2008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Video Collaboration Workshop 2008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6CEFF-1065-4371-9383-9DD37A46479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357188"/>
            <a:ext cx="7772400" cy="785812"/>
          </a:xfrm>
        </p:spPr>
        <p:txBody>
          <a:bodyPr/>
          <a:lstStyle/>
          <a:p>
            <a:r>
              <a:rPr lang="en-AU" smtClean="0"/>
              <a:t>Shared Thermo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214438"/>
            <a:ext cx="7772400" cy="4881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z="2400" smtClean="0"/>
              <a:t>This AG's shared application, which is an example of  remote sensor monitoring, shares live sensor data with other participants.</a:t>
            </a:r>
          </a:p>
          <a:p>
            <a:pPr>
              <a:lnSpc>
                <a:spcPct val="90000"/>
              </a:lnSpc>
            </a:pPr>
            <a:endParaRPr lang="en-AU" sz="1000" smtClean="0"/>
          </a:p>
          <a:p>
            <a:pPr>
              <a:lnSpc>
                <a:spcPct val="90000"/>
              </a:lnSpc>
            </a:pPr>
            <a:r>
              <a:rPr lang="en-AU" sz="2400" smtClean="0"/>
              <a:t>The sensor data consists of temperature outputs from four thermocouples attached to a Weeder Technologies WTTCI-M thermocouple input module, which is connected to a computer via its RS-232 port.</a:t>
            </a:r>
          </a:p>
          <a:p>
            <a:pPr>
              <a:lnSpc>
                <a:spcPct val="90000"/>
              </a:lnSpc>
            </a:pPr>
            <a:endParaRPr lang="en-AU" sz="1000" smtClean="0"/>
          </a:p>
          <a:p>
            <a:pPr>
              <a:lnSpc>
                <a:spcPct val="90000"/>
              </a:lnSpc>
            </a:pPr>
            <a:r>
              <a:rPr lang="en-AU" sz="2000" smtClean="0">
                <a:solidFill>
                  <a:srgbClr val="FF0033"/>
                </a:solidFill>
              </a:rPr>
              <a:t>http://www.vislab.uq.edu.au/research/accessgrid/software/instruments/</a:t>
            </a:r>
          </a:p>
          <a:p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2008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Video Collaboration Workshop 2008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9F144-0903-4B71-9F8C-F7D66B4A42C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2253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313" y="4429125"/>
            <a:ext cx="4232275" cy="168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8223</TotalTime>
  <Words>585</Words>
  <PresentationFormat>On-screen Show (4:3)</PresentationFormat>
  <Paragraphs>145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ＭＳ Ｐゴシック</vt:lpstr>
      <vt:lpstr>Osaka</vt:lpstr>
      <vt:lpstr>Blank Presentation</vt:lpstr>
      <vt:lpstr>Shared Applications</vt:lpstr>
      <vt:lpstr>Session Details</vt:lpstr>
      <vt:lpstr>Shared Presentation</vt:lpstr>
      <vt:lpstr>Shared Presentation (Hands on)</vt:lpstr>
      <vt:lpstr>Shared Browser</vt:lpstr>
      <vt:lpstr>VenueVNC</vt:lpstr>
      <vt:lpstr>AGTigerboard</vt:lpstr>
      <vt:lpstr>Shared Desktop</vt:lpstr>
      <vt:lpstr>Shared Thermo</vt:lpstr>
      <vt:lpstr>Shared Rasmol</vt:lpstr>
      <vt:lpstr>ParaView</vt:lpstr>
      <vt:lpstr>ParaView</vt:lpstr>
      <vt:lpstr>Acknowledgements</vt:lpstr>
      <vt:lpstr>Slide 14</vt:lpstr>
    </vt:vector>
  </TitlesOfParts>
  <Company>SAPAC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Australian Research Collaboration Service (ARCS)</dc:title>
  <dc:creator>Anthony G Williams</dc:creator>
  <cp:lastModifiedBy>dinkoh</cp:lastModifiedBy>
  <cp:revision>131</cp:revision>
  <cp:lastPrinted>2008-07-18T01:09:09Z</cp:lastPrinted>
  <dcterms:created xsi:type="dcterms:W3CDTF">2007-09-23T04:50:56Z</dcterms:created>
  <dcterms:modified xsi:type="dcterms:W3CDTF">2008-08-14T06:24:20Z</dcterms:modified>
</cp:coreProperties>
</file>